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 id="2147483680" r:id="rId4"/>
    <p:sldMasterId id="2147483686" r:id="rId5"/>
    <p:sldMasterId id="2147483698" r:id="rId6"/>
  </p:sldMasterIdLst>
  <p:notesMasterIdLst>
    <p:notesMasterId r:id="rId41"/>
  </p:notesMasterIdLst>
  <p:sldIdLst>
    <p:sldId id="256" r:id="rId7"/>
    <p:sldId id="271" r:id="rId8"/>
    <p:sldId id="257" r:id="rId9"/>
    <p:sldId id="258" r:id="rId10"/>
    <p:sldId id="297" r:id="rId11"/>
    <p:sldId id="260" r:id="rId12"/>
    <p:sldId id="282" r:id="rId13"/>
    <p:sldId id="283" r:id="rId14"/>
    <p:sldId id="284" r:id="rId15"/>
    <p:sldId id="285" r:id="rId16"/>
    <p:sldId id="286" r:id="rId17"/>
    <p:sldId id="287" r:id="rId18"/>
    <p:sldId id="261" r:id="rId19"/>
    <p:sldId id="288" r:id="rId20"/>
    <p:sldId id="289" r:id="rId21"/>
    <p:sldId id="290" r:id="rId22"/>
    <p:sldId id="291" r:id="rId23"/>
    <p:sldId id="292" r:id="rId24"/>
    <p:sldId id="293" r:id="rId25"/>
    <p:sldId id="294" r:id="rId26"/>
    <p:sldId id="295" r:id="rId27"/>
    <p:sldId id="296" r:id="rId28"/>
    <p:sldId id="298" r:id="rId29"/>
    <p:sldId id="299" r:id="rId30"/>
    <p:sldId id="300" r:id="rId31"/>
    <p:sldId id="301" r:id="rId32"/>
    <p:sldId id="302" r:id="rId33"/>
    <p:sldId id="303" r:id="rId34"/>
    <p:sldId id="304" r:id="rId35"/>
    <p:sldId id="305" r:id="rId36"/>
    <p:sldId id="306" r:id="rId37"/>
    <p:sldId id="307" r:id="rId38"/>
    <p:sldId id="272" r:id="rId39"/>
    <p:sldId id="259" r:id="rId40"/>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C1A71-F594-419A-AF9C-7FC656D5861B}" type="datetimeFigureOut">
              <a:rPr lang="en-US" smtClean="0"/>
              <a:t>4/16/2020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A331-CFC3-47CE-9456-9AE09C1D2DB8}" type="slidenum">
              <a:rPr lang="en-US" smtClean="0"/>
              <a:t>‹#›</a:t>
            </a:fld>
            <a:endParaRPr lang="en-US"/>
          </a:p>
        </p:txBody>
      </p:sp>
    </p:spTree>
    <p:extLst>
      <p:ext uri="{BB962C8B-B14F-4D97-AF65-F5344CB8AC3E}">
        <p14:creationId xmlns:p14="http://schemas.microsoft.com/office/powerpoint/2010/main" val="376801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CA331-CFC3-47CE-9456-9AE09C1D2DB8}" type="slidenum">
              <a:rPr lang="en-US" smtClean="0"/>
              <a:t>23</a:t>
            </a:fld>
            <a:endParaRPr lang="en-US"/>
          </a:p>
        </p:txBody>
      </p:sp>
    </p:spTree>
    <p:extLst>
      <p:ext uri="{BB962C8B-B14F-4D97-AF65-F5344CB8AC3E}">
        <p14:creationId xmlns:p14="http://schemas.microsoft.com/office/powerpoint/2010/main" val="3727174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6030678"/>
            <a:ext cx="1126527"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1633781"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2194560"/>
            <a:ext cx="3365537" cy="11080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589337"/>
            <a:ext cx="5759450" cy="369332"/>
          </a:xfrm>
          <a:prstGeom prst="rect">
            <a:avLst/>
          </a:prstGeom>
        </p:spPr>
        <p:txBody>
          <a:bodyPr/>
          <a:lstStyle>
            <a:lvl1pPr marL="0" indent="0">
              <a:buNone/>
              <a:defRPr sz="1000"/>
            </a:lvl1pPr>
          </a:lstStyle>
          <a:p>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4318813"/>
            <a:ext cx="5867974"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a:t>
            </a:r>
            <a:r>
              <a:rPr lang="en-US"/>
              <a:t>Then click the icon inside the picture frame to add your logo.</a:t>
            </a:r>
            <a:endParaRPr lang="en-US" dirty="0"/>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4857147"/>
            <a:ext cx="5468728"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Uxd-Wht</a:t>
            </a:r>
            <a:r>
              <a:rPr lang="en-US" dirty="0"/>
              <a:t> or Unboxed-</a:t>
            </a:r>
            <a:r>
              <a:rPr lang="en-US" dirty="0" err="1"/>
              <a:t>WhiteType</a:t>
            </a:r>
            <a:r>
              <a:rPr lang="en-US" dirty="0"/>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5400543"/>
            <a:ext cx="5468728" cy="784830"/>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6456205"/>
            <a:ext cx="5468728" cy="2308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2711465"/>
            <a:ext cx="7772400" cy="109978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Presentation Opener</a:t>
            </a:r>
          </a:p>
          <a:p>
            <a:pPr lvl="0"/>
            <a:r>
              <a:rPr lang="en-US" dirty="0"/>
              <a:t>Title Goes Here</a:t>
            </a:r>
          </a:p>
        </p:txBody>
      </p:sp>
    </p:spTree>
    <p:extLst>
      <p:ext uri="{BB962C8B-B14F-4D97-AF65-F5344CB8AC3E}">
        <p14:creationId xmlns:p14="http://schemas.microsoft.com/office/powerpoint/2010/main" val="181403810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5822563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75340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376583603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2590149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18185855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0723702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10766252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16,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302061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9" y="6030678"/>
            <a:ext cx="2086725"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err="1"/>
              <a:t>Attiano</a:t>
            </a:r>
            <a:r>
              <a:rPr lang="en-US" dirty="0"/>
              <a:t> Purpura-</a:t>
            </a:r>
            <a:r>
              <a:rPr lang="en-US" dirty="0" err="1"/>
              <a:t>Pontoniere</a:t>
            </a:r>
            <a:r>
              <a:rPr lang="en-US" dirty="0"/>
              <a:t>	</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3301160"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CS 33TA, UCLA Computer Science Department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3012059"/>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CS 33 Discussion 1A Week 3</a:t>
            </a:r>
          </a:p>
        </p:txBody>
      </p:sp>
      <p:pic>
        <p:nvPicPr>
          <p:cNvPr id="8" name="Picture 7">
            <a:extLst>
              <a:ext uri="{FF2B5EF4-FFF2-40B4-BE49-F238E27FC236}">
                <a16:creationId xmlns:a16="http://schemas.microsoft.com/office/drawing/2014/main" id="{2A179D3A-5591-4A73-ACB3-9C104BF28A04}"/>
              </a:ext>
            </a:extLst>
          </p:cNvPr>
          <p:cNvPicPr>
            <a:picLocks noChangeAspect="1"/>
          </p:cNvPicPr>
          <p:nvPr/>
        </p:nvPicPr>
        <p:blipFill>
          <a:blip r:embed="rId2"/>
          <a:stretch>
            <a:fillRect/>
          </a:stretch>
        </p:blipFill>
        <p:spPr>
          <a:xfrm>
            <a:off x="640078" y="574919"/>
            <a:ext cx="1955204" cy="583952"/>
          </a:xfrm>
          <a:prstGeom prst="rect">
            <a:avLst/>
          </a:prstGeom>
        </p:spPr>
      </p:pic>
    </p:spTree>
    <p:extLst>
      <p:ext uri="{BB962C8B-B14F-4D97-AF65-F5344CB8AC3E}">
        <p14:creationId xmlns:p14="http://schemas.microsoft.com/office/powerpoint/2010/main" val="3456878138"/>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9755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123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41353464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210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4/16/2020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4536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5917811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8241497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39075965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310390759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52201373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1867101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344757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270225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36217486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416782965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19641846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41714615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16,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070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4/16/2020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3614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3614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23862931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42673460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3034277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16,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13974759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34.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a:t>
            </a:r>
            <a:r>
              <a:rPr lang="en-US" sz="800" b="0" i="0">
                <a:solidFill>
                  <a:schemeClr val="bg1"/>
                </a:solidFill>
                <a:latin typeface="Helvetica Regular" pitchFamily="2" charset="0"/>
              </a:rPr>
              <a:t>33 Discussion 1A Week 2</a:t>
            </a:r>
            <a:endParaRPr lang="en-US" sz="800" b="0" i="0" dirty="0">
              <a:solidFill>
                <a:schemeClr val="bg1"/>
              </a:solidFill>
              <a:latin typeface="Helvetica Regular" pitchFamily="2" charset="0"/>
            </a:endParaRP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B6F15528-21DE-4FAA-801E-634DDDAF4B2B}"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0"/>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4/16/2020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18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CS 33 Discussion 1A </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16,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1332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16, 2020</a:t>
            </a:fld>
            <a:endParaRPr lang="en-US" dirty="0"/>
          </a:p>
        </p:txBody>
      </p:sp>
    </p:spTree>
    <p:extLst>
      <p:ext uri="{BB962C8B-B14F-4D97-AF65-F5344CB8AC3E}">
        <p14:creationId xmlns:p14="http://schemas.microsoft.com/office/powerpoint/2010/main" val="1988226987"/>
      </p:ext>
    </p:extLst>
  </p:cSld>
  <p:clrMap bg1="lt1" tx1="dk1" bg2="lt2" tx2="dk2" accent1="accent1" accent2="accent2" accent3="accent3" accent4="accent4" accent5="accent5" accent6="accent6" hlink="hlink" folHlink="folHlink"/>
  <p:sldLayoutIdLst>
    <p:sldLayoutId id="214748367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2"/>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33 Discussion 1A – Week 3</a:t>
            </a: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Computer Science Department</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1"/>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4/16/2020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dirty="0"/>
              <a:t>CS 33 Discussion 1A – Week 3</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642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16,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133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16, 2020</a:t>
            </a:fld>
            <a:endParaRPr lang="en-US" dirty="0"/>
          </a:p>
        </p:txBody>
      </p:sp>
    </p:spTree>
    <p:extLst>
      <p:ext uri="{BB962C8B-B14F-4D97-AF65-F5344CB8AC3E}">
        <p14:creationId xmlns:p14="http://schemas.microsoft.com/office/powerpoint/2010/main" val="4252035310"/>
      </p:ext>
    </p:extLst>
  </p:cSld>
  <p:clrMap bg1="lt1" tx1="dk1" bg2="lt2" tx2="dk2" accent1="accent1" accent2="accent2" accent3="accent3" accent4="accent4" accent5="accent5" accent6="accent6" hlink="hlink" folHlink="folHlink"/>
  <p:sldLayoutIdLst>
    <p:sldLayoutId id="214748369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hyperlink" Target="https://cs.stackexchange.com/questions/76871/how-are-variables-stored-in-and-retrieved-from-the-program-stack" TargetMode="External"/><Relationship Id="rId2" Type="http://schemas.openxmlformats.org/officeDocument/2006/relationships/hyperlink" Target="https://cs.brown.edu/courses/cs033/docs/guides/x64_cheatsheet.pdf" TargetMode="External"/><Relationship Id="rId1" Type="http://schemas.openxmlformats.org/officeDocument/2006/relationships/slideLayout" Target="../slideLayouts/slideLayout22.xml"/><Relationship Id="rId6" Type="http://schemas.openxmlformats.org/officeDocument/2006/relationships/hyperlink" Target="https://www.tenouk.com/ModuleW.html" TargetMode="External"/><Relationship Id="rId5" Type="http://schemas.openxmlformats.org/officeDocument/2006/relationships/hyperlink" Target="https://vim.rtorr.com/" TargetMode="External"/><Relationship Id="rId4" Type="http://schemas.openxmlformats.org/officeDocument/2006/relationships/hyperlink" Target="https://www.geeksforgeeks.org/memory-layout-of-c-progra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2603254"/>
            <a:ext cx="8077200" cy="997196"/>
          </a:xfrm>
        </p:spPr>
        <p:txBody>
          <a:bodyPr/>
          <a:lstStyle/>
          <a:p>
            <a:r>
              <a:rPr lang="en-US" dirty="0"/>
              <a:t>CS 33 – Discussion 1A</a:t>
            </a:r>
            <a:br>
              <a:rPr lang="en-US" dirty="0"/>
            </a:br>
            <a:r>
              <a:rPr lang="en-US" dirty="0">
                <a:solidFill>
                  <a:srgbClr val="EBEB15"/>
                </a:solidFill>
              </a:rPr>
              <a:t>Computer System Organization</a:t>
            </a:r>
          </a:p>
        </p:txBody>
      </p:sp>
      <p:sp>
        <p:nvSpPr>
          <p:cNvPr id="3" name="Subtitle 2">
            <a:extLst>
              <a:ext uri="{FF2B5EF4-FFF2-40B4-BE49-F238E27FC236}">
                <a16:creationId xmlns:a16="http://schemas.microsoft.com/office/drawing/2014/main" id="{90D6232F-AEE0-4FC3-AE08-DC7BFB9C092C}"/>
              </a:ext>
            </a:extLst>
          </p:cNvPr>
          <p:cNvSpPr>
            <a:spLocks noGrp="1"/>
          </p:cNvSpPr>
          <p:nvPr>
            <p:ph type="subTitle" idx="1"/>
          </p:nvPr>
        </p:nvSpPr>
        <p:spPr>
          <a:xfrm>
            <a:off x="1371600" y="3886200"/>
            <a:ext cx="6400800" cy="286232"/>
          </a:xfrm>
        </p:spPr>
        <p:txBody>
          <a:bodyPr/>
          <a:lstStyle/>
          <a:p>
            <a:r>
              <a:rPr lang="en-US" dirty="0">
                <a:solidFill>
                  <a:schemeClr val="tx1">
                    <a:lumMod val="50000"/>
                  </a:schemeClr>
                </a:solidFill>
              </a:rPr>
              <a:t>Week 3</a:t>
            </a:r>
          </a:p>
        </p:txBody>
      </p:sp>
    </p:spTree>
    <p:extLst>
      <p:ext uri="{BB962C8B-B14F-4D97-AF65-F5344CB8AC3E}">
        <p14:creationId xmlns:p14="http://schemas.microsoft.com/office/powerpoint/2010/main" val="379994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pic>
        <p:nvPicPr>
          <p:cNvPr id="4" name="Picture 3">
            <a:extLst>
              <a:ext uri="{FF2B5EF4-FFF2-40B4-BE49-F238E27FC236}">
                <a16:creationId xmlns:a16="http://schemas.microsoft.com/office/drawing/2014/main" id="{E72A3655-E050-4CA4-99DB-6A057E94344D}"/>
              </a:ext>
            </a:extLst>
          </p:cNvPr>
          <p:cNvPicPr>
            <a:picLocks noChangeAspect="1"/>
          </p:cNvPicPr>
          <p:nvPr/>
        </p:nvPicPr>
        <p:blipFill>
          <a:blip r:embed="rId2"/>
          <a:stretch>
            <a:fillRect/>
          </a:stretch>
        </p:blipFill>
        <p:spPr>
          <a:xfrm>
            <a:off x="495300" y="1505073"/>
            <a:ext cx="8153400" cy="4533900"/>
          </a:xfrm>
          <a:prstGeom prst="rect">
            <a:avLst/>
          </a:prstGeom>
        </p:spPr>
      </p:pic>
    </p:spTree>
    <p:extLst>
      <p:ext uri="{BB962C8B-B14F-4D97-AF65-F5344CB8AC3E}">
        <p14:creationId xmlns:p14="http://schemas.microsoft.com/office/powerpoint/2010/main" val="1353960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pic>
        <p:nvPicPr>
          <p:cNvPr id="3" name="Picture 2">
            <a:extLst>
              <a:ext uri="{FF2B5EF4-FFF2-40B4-BE49-F238E27FC236}">
                <a16:creationId xmlns:a16="http://schemas.microsoft.com/office/drawing/2014/main" id="{AB262834-7769-4E25-9AFD-EA8CE45A624E}"/>
              </a:ext>
            </a:extLst>
          </p:cNvPr>
          <p:cNvPicPr>
            <a:picLocks noChangeAspect="1"/>
          </p:cNvPicPr>
          <p:nvPr/>
        </p:nvPicPr>
        <p:blipFill>
          <a:blip r:embed="rId2"/>
          <a:stretch>
            <a:fillRect/>
          </a:stretch>
        </p:blipFill>
        <p:spPr>
          <a:xfrm>
            <a:off x="1097756" y="1341978"/>
            <a:ext cx="6948487" cy="4827459"/>
          </a:xfrm>
          <a:prstGeom prst="rect">
            <a:avLst/>
          </a:prstGeom>
        </p:spPr>
      </p:pic>
    </p:spTree>
    <p:extLst>
      <p:ext uri="{BB962C8B-B14F-4D97-AF65-F5344CB8AC3E}">
        <p14:creationId xmlns:p14="http://schemas.microsoft.com/office/powerpoint/2010/main" val="1201054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533400"/>
            <a:ext cx="7772400" cy="997196"/>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Conditional Branching</a:t>
            </a:r>
          </a:p>
        </p:txBody>
      </p:sp>
      <p:pic>
        <p:nvPicPr>
          <p:cNvPr id="5" name="Picture 4">
            <a:extLst>
              <a:ext uri="{FF2B5EF4-FFF2-40B4-BE49-F238E27FC236}">
                <a16:creationId xmlns:a16="http://schemas.microsoft.com/office/drawing/2014/main" id="{F2A5623A-E4E6-4778-9EDD-7C77931AB209}"/>
              </a:ext>
            </a:extLst>
          </p:cNvPr>
          <p:cNvPicPr>
            <a:picLocks noChangeAspect="1"/>
          </p:cNvPicPr>
          <p:nvPr/>
        </p:nvPicPr>
        <p:blipFill>
          <a:blip r:embed="rId2"/>
          <a:stretch>
            <a:fillRect/>
          </a:stretch>
        </p:blipFill>
        <p:spPr>
          <a:xfrm>
            <a:off x="838200" y="1554163"/>
            <a:ext cx="8191313" cy="4648200"/>
          </a:xfrm>
          <a:prstGeom prst="rect">
            <a:avLst/>
          </a:prstGeom>
        </p:spPr>
      </p:pic>
    </p:spTree>
    <p:extLst>
      <p:ext uri="{BB962C8B-B14F-4D97-AF65-F5344CB8AC3E}">
        <p14:creationId xmlns:p14="http://schemas.microsoft.com/office/powerpoint/2010/main" val="425720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Switch Statement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7658EDFC-6993-4DBC-9EBD-4115895F8C43}"/>
              </a:ext>
            </a:extLst>
          </p:cNvPr>
          <p:cNvPicPr>
            <a:picLocks noChangeAspect="1"/>
          </p:cNvPicPr>
          <p:nvPr/>
        </p:nvPicPr>
        <p:blipFill>
          <a:blip r:embed="rId2"/>
          <a:stretch>
            <a:fillRect/>
          </a:stretch>
        </p:blipFill>
        <p:spPr>
          <a:xfrm>
            <a:off x="1905000" y="1524000"/>
            <a:ext cx="6962775" cy="5084168"/>
          </a:xfrm>
          <a:prstGeom prst="rect">
            <a:avLst/>
          </a:prstGeom>
        </p:spPr>
      </p:pic>
    </p:spTree>
    <p:extLst>
      <p:ext uri="{BB962C8B-B14F-4D97-AF65-F5344CB8AC3E}">
        <p14:creationId xmlns:p14="http://schemas.microsoft.com/office/powerpoint/2010/main" val="119295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Switch Statement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B7DEF048-CD7D-4402-870A-115EC3D21A04}"/>
              </a:ext>
            </a:extLst>
          </p:cNvPr>
          <p:cNvPicPr>
            <a:picLocks noChangeAspect="1"/>
          </p:cNvPicPr>
          <p:nvPr/>
        </p:nvPicPr>
        <p:blipFill>
          <a:blip r:embed="rId2"/>
          <a:stretch>
            <a:fillRect/>
          </a:stretch>
        </p:blipFill>
        <p:spPr>
          <a:xfrm>
            <a:off x="1793449" y="1371600"/>
            <a:ext cx="7315200" cy="5088834"/>
          </a:xfrm>
          <a:prstGeom prst="rect">
            <a:avLst/>
          </a:prstGeom>
        </p:spPr>
      </p:pic>
    </p:spTree>
    <p:extLst>
      <p:ext uri="{BB962C8B-B14F-4D97-AF65-F5344CB8AC3E}">
        <p14:creationId xmlns:p14="http://schemas.microsoft.com/office/powerpoint/2010/main" val="3770576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Switch Statement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A2FAFAEC-9DF8-4924-A7D8-02F7D25AA3F1}"/>
              </a:ext>
            </a:extLst>
          </p:cNvPr>
          <p:cNvPicPr>
            <a:picLocks noChangeAspect="1"/>
          </p:cNvPicPr>
          <p:nvPr/>
        </p:nvPicPr>
        <p:blipFill>
          <a:blip r:embed="rId2"/>
          <a:stretch>
            <a:fillRect/>
          </a:stretch>
        </p:blipFill>
        <p:spPr>
          <a:xfrm>
            <a:off x="533400" y="1317625"/>
            <a:ext cx="8077200" cy="4857673"/>
          </a:xfrm>
          <a:prstGeom prst="rect">
            <a:avLst/>
          </a:prstGeom>
        </p:spPr>
      </p:pic>
      <p:pic>
        <p:nvPicPr>
          <p:cNvPr id="6" name="Picture 5">
            <a:extLst>
              <a:ext uri="{FF2B5EF4-FFF2-40B4-BE49-F238E27FC236}">
                <a16:creationId xmlns:a16="http://schemas.microsoft.com/office/drawing/2014/main" id="{85F15AF9-61A9-486E-9E5A-F65120E55A3F}"/>
              </a:ext>
            </a:extLst>
          </p:cNvPr>
          <p:cNvPicPr>
            <a:picLocks noChangeAspect="1"/>
          </p:cNvPicPr>
          <p:nvPr/>
        </p:nvPicPr>
        <p:blipFill>
          <a:blip r:embed="rId3"/>
          <a:stretch>
            <a:fillRect/>
          </a:stretch>
        </p:blipFill>
        <p:spPr>
          <a:xfrm>
            <a:off x="5949571" y="1447800"/>
            <a:ext cx="2508629" cy="1457325"/>
          </a:xfrm>
          <a:prstGeom prst="rect">
            <a:avLst/>
          </a:prstGeom>
        </p:spPr>
      </p:pic>
    </p:spTree>
    <p:extLst>
      <p:ext uri="{BB962C8B-B14F-4D97-AF65-F5344CB8AC3E}">
        <p14:creationId xmlns:p14="http://schemas.microsoft.com/office/powerpoint/2010/main" val="921691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Switch Statement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6" name="Picture 5">
            <a:extLst>
              <a:ext uri="{FF2B5EF4-FFF2-40B4-BE49-F238E27FC236}">
                <a16:creationId xmlns:a16="http://schemas.microsoft.com/office/drawing/2014/main" id="{85F15AF9-61A9-486E-9E5A-F65120E55A3F}"/>
              </a:ext>
            </a:extLst>
          </p:cNvPr>
          <p:cNvPicPr>
            <a:picLocks noChangeAspect="1"/>
          </p:cNvPicPr>
          <p:nvPr/>
        </p:nvPicPr>
        <p:blipFill>
          <a:blip r:embed="rId2"/>
          <a:stretch>
            <a:fillRect/>
          </a:stretch>
        </p:blipFill>
        <p:spPr>
          <a:xfrm>
            <a:off x="5949571" y="1447800"/>
            <a:ext cx="2508629" cy="1457325"/>
          </a:xfrm>
          <a:prstGeom prst="rect">
            <a:avLst/>
          </a:prstGeom>
        </p:spPr>
      </p:pic>
      <p:pic>
        <p:nvPicPr>
          <p:cNvPr id="5" name="Picture 4">
            <a:extLst>
              <a:ext uri="{FF2B5EF4-FFF2-40B4-BE49-F238E27FC236}">
                <a16:creationId xmlns:a16="http://schemas.microsoft.com/office/drawing/2014/main" id="{EBE14F16-F3A8-4045-9230-7BB2BDF8381C}"/>
              </a:ext>
            </a:extLst>
          </p:cNvPr>
          <p:cNvPicPr>
            <a:picLocks noChangeAspect="1"/>
          </p:cNvPicPr>
          <p:nvPr/>
        </p:nvPicPr>
        <p:blipFill>
          <a:blip r:embed="rId3"/>
          <a:stretch>
            <a:fillRect/>
          </a:stretch>
        </p:blipFill>
        <p:spPr>
          <a:xfrm>
            <a:off x="692870" y="1421876"/>
            <a:ext cx="8143875" cy="4839376"/>
          </a:xfrm>
          <a:prstGeom prst="rect">
            <a:avLst/>
          </a:prstGeom>
        </p:spPr>
      </p:pic>
    </p:spTree>
    <p:extLst>
      <p:ext uri="{BB962C8B-B14F-4D97-AF65-F5344CB8AC3E}">
        <p14:creationId xmlns:p14="http://schemas.microsoft.com/office/powerpoint/2010/main" val="1841912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Switch Statement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6" name="Picture 5">
            <a:extLst>
              <a:ext uri="{FF2B5EF4-FFF2-40B4-BE49-F238E27FC236}">
                <a16:creationId xmlns:a16="http://schemas.microsoft.com/office/drawing/2014/main" id="{85F15AF9-61A9-486E-9E5A-F65120E55A3F}"/>
              </a:ext>
            </a:extLst>
          </p:cNvPr>
          <p:cNvPicPr>
            <a:picLocks noChangeAspect="1"/>
          </p:cNvPicPr>
          <p:nvPr/>
        </p:nvPicPr>
        <p:blipFill>
          <a:blip r:embed="rId2"/>
          <a:stretch>
            <a:fillRect/>
          </a:stretch>
        </p:blipFill>
        <p:spPr>
          <a:xfrm>
            <a:off x="5949571" y="1447800"/>
            <a:ext cx="2508629" cy="1457325"/>
          </a:xfrm>
          <a:prstGeom prst="rect">
            <a:avLst/>
          </a:prstGeom>
        </p:spPr>
      </p:pic>
      <p:pic>
        <p:nvPicPr>
          <p:cNvPr id="4" name="Picture 3">
            <a:extLst>
              <a:ext uri="{FF2B5EF4-FFF2-40B4-BE49-F238E27FC236}">
                <a16:creationId xmlns:a16="http://schemas.microsoft.com/office/drawing/2014/main" id="{CEBEBB84-D054-4639-9F52-C157CF0CBD15}"/>
              </a:ext>
            </a:extLst>
          </p:cNvPr>
          <p:cNvPicPr>
            <a:picLocks noChangeAspect="1"/>
          </p:cNvPicPr>
          <p:nvPr/>
        </p:nvPicPr>
        <p:blipFill rotWithShape="1">
          <a:blip r:embed="rId3"/>
          <a:srcRect b="2864"/>
          <a:stretch/>
        </p:blipFill>
        <p:spPr>
          <a:xfrm>
            <a:off x="838199" y="1343549"/>
            <a:ext cx="7620001" cy="4981051"/>
          </a:xfrm>
          <a:prstGeom prst="rect">
            <a:avLst/>
          </a:prstGeom>
        </p:spPr>
      </p:pic>
    </p:spTree>
    <p:extLst>
      <p:ext uri="{BB962C8B-B14F-4D97-AF65-F5344CB8AC3E}">
        <p14:creationId xmlns:p14="http://schemas.microsoft.com/office/powerpoint/2010/main" val="1453176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Structs/Data align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7BBDDE6A-1540-4C69-8212-3F65408D41E7}"/>
              </a:ext>
            </a:extLst>
          </p:cNvPr>
          <p:cNvPicPr>
            <a:picLocks noChangeAspect="1"/>
          </p:cNvPicPr>
          <p:nvPr/>
        </p:nvPicPr>
        <p:blipFill>
          <a:blip r:embed="rId2"/>
          <a:stretch>
            <a:fillRect/>
          </a:stretch>
        </p:blipFill>
        <p:spPr>
          <a:xfrm>
            <a:off x="1081726" y="1447800"/>
            <a:ext cx="7319962" cy="4782049"/>
          </a:xfrm>
          <a:prstGeom prst="rect">
            <a:avLst/>
          </a:prstGeom>
        </p:spPr>
      </p:pic>
    </p:spTree>
    <p:extLst>
      <p:ext uri="{BB962C8B-B14F-4D97-AF65-F5344CB8AC3E}">
        <p14:creationId xmlns:p14="http://schemas.microsoft.com/office/powerpoint/2010/main" val="449970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Structs/Data align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6" name="Picture 5">
            <a:extLst>
              <a:ext uri="{FF2B5EF4-FFF2-40B4-BE49-F238E27FC236}">
                <a16:creationId xmlns:a16="http://schemas.microsoft.com/office/drawing/2014/main" id="{B1E454D5-3A72-4D16-B51C-6EB9C4C2904C}"/>
              </a:ext>
            </a:extLst>
          </p:cNvPr>
          <p:cNvPicPr>
            <a:picLocks noChangeAspect="1"/>
          </p:cNvPicPr>
          <p:nvPr/>
        </p:nvPicPr>
        <p:blipFill>
          <a:blip r:embed="rId2"/>
          <a:stretch>
            <a:fillRect/>
          </a:stretch>
        </p:blipFill>
        <p:spPr>
          <a:xfrm>
            <a:off x="1066800" y="1425631"/>
            <a:ext cx="6652181" cy="4642408"/>
          </a:xfrm>
          <a:prstGeom prst="rect">
            <a:avLst/>
          </a:prstGeom>
        </p:spPr>
      </p:pic>
    </p:spTree>
    <p:extLst>
      <p:ext uri="{BB962C8B-B14F-4D97-AF65-F5344CB8AC3E}">
        <p14:creationId xmlns:p14="http://schemas.microsoft.com/office/powerpoint/2010/main" val="45346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3101852"/>
            <a:ext cx="8077200" cy="498598"/>
          </a:xfrm>
        </p:spPr>
        <p:txBody>
          <a:bodyPr/>
          <a:lstStyle/>
          <a:p>
            <a:r>
              <a:rPr lang="en-US" dirty="0"/>
              <a:t>Questions before we start?</a:t>
            </a:r>
            <a:endParaRPr lang="en-US" dirty="0">
              <a:solidFill>
                <a:srgbClr val="EBEB15"/>
              </a:solidFill>
            </a:endParaRPr>
          </a:p>
        </p:txBody>
      </p:sp>
    </p:spTree>
    <p:extLst>
      <p:ext uri="{BB962C8B-B14F-4D97-AF65-F5344CB8AC3E}">
        <p14:creationId xmlns:p14="http://schemas.microsoft.com/office/powerpoint/2010/main" val="143614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Structs/Data align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A3239854-D0AD-454F-A992-0FB7DED83840}"/>
              </a:ext>
            </a:extLst>
          </p:cNvPr>
          <p:cNvPicPr>
            <a:picLocks noChangeAspect="1"/>
          </p:cNvPicPr>
          <p:nvPr/>
        </p:nvPicPr>
        <p:blipFill>
          <a:blip r:embed="rId2"/>
          <a:stretch>
            <a:fillRect/>
          </a:stretch>
        </p:blipFill>
        <p:spPr>
          <a:xfrm>
            <a:off x="699940" y="1317625"/>
            <a:ext cx="7419975" cy="4772025"/>
          </a:xfrm>
          <a:prstGeom prst="rect">
            <a:avLst/>
          </a:prstGeom>
        </p:spPr>
      </p:pic>
    </p:spTree>
    <p:extLst>
      <p:ext uri="{BB962C8B-B14F-4D97-AF65-F5344CB8AC3E}">
        <p14:creationId xmlns:p14="http://schemas.microsoft.com/office/powerpoint/2010/main" val="264644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Structs/Data align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78437EAA-1AEC-4B88-BCE9-1AD6C058937C}"/>
              </a:ext>
            </a:extLst>
          </p:cNvPr>
          <p:cNvPicPr>
            <a:picLocks noChangeAspect="1"/>
          </p:cNvPicPr>
          <p:nvPr/>
        </p:nvPicPr>
        <p:blipFill>
          <a:blip r:embed="rId2"/>
          <a:stretch>
            <a:fillRect/>
          </a:stretch>
        </p:blipFill>
        <p:spPr>
          <a:xfrm>
            <a:off x="824699" y="1335693"/>
            <a:ext cx="7253287" cy="4978357"/>
          </a:xfrm>
          <a:prstGeom prst="rect">
            <a:avLst/>
          </a:prstGeom>
        </p:spPr>
      </p:pic>
      <p:pic>
        <p:nvPicPr>
          <p:cNvPr id="6" name="Picture 5">
            <a:extLst>
              <a:ext uri="{FF2B5EF4-FFF2-40B4-BE49-F238E27FC236}">
                <a16:creationId xmlns:a16="http://schemas.microsoft.com/office/drawing/2014/main" id="{A810D0C5-B19D-4B41-B95A-021DBD4F0255}"/>
              </a:ext>
            </a:extLst>
          </p:cNvPr>
          <p:cNvPicPr>
            <a:picLocks noChangeAspect="1"/>
          </p:cNvPicPr>
          <p:nvPr/>
        </p:nvPicPr>
        <p:blipFill>
          <a:blip r:embed="rId3"/>
          <a:stretch>
            <a:fillRect/>
          </a:stretch>
        </p:blipFill>
        <p:spPr>
          <a:xfrm>
            <a:off x="2057400" y="5796492"/>
            <a:ext cx="4314825" cy="876333"/>
          </a:xfrm>
          <a:prstGeom prst="rect">
            <a:avLst/>
          </a:prstGeom>
        </p:spPr>
      </p:pic>
    </p:spTree>
    <p:extLst>
      <p:ext uri="{BB962C8B-B14F-4D97-AF65-F5344CB8AC3E}">
        <p14:creationId xmlns:p14="http://schemas.microsoft.com/office/powerpoint/2010/main" val="1662816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Structs/Data align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78437EAA-1AEC-4B88-BCE9-1AD6C058937C}"/>
              </a:ext>
            </a:extLst>
          </p:cNvPr>
          <p:cNvPicPr>
            <a:picLocks noChangeAspect="1"/>
          </p:cNvPicPr>
          <p:nvPr/>
        </p:nvPicPr>
        <p:blipFill>
          <a:blip r:embed="rId2"/>
          <a:stretch>
            <a:fillRect/>
          </a:stretch>
        </p:blipFill>
        <p:spPr>
          <a:xfrm>
            <a:off x="824699" y="1335693"/>
            <a:ext cx="7253287" cy="4978357"/>
          </a:xfrm>
          <a:prstGeom prst="rect">
            <a:avLst/>
          </a:prstGeom>
        </p:spPr>
      </p:pic>
      <p:pic>
        <p:nvPicPr>
          <p:cNvPr id="6" name="Picture 5">
            <a:extLst>
              <a:ext uri="{FF2B5EF4-FFF2-40B4-BE49-F238E27FC236}">
                <a16:creationId xmlns:a16="http://schemas.microsoft.com/office/drawing/2014/main" id="{A810D0C5-B19D-4B41-B95A-021DBD4F0255}"/>
              </a:ext>
            </a:extLst>
          </p:cNvPr>
          <p:cNvPicPr>
            <a:picLocks noChangeAspect="1"/>
          </p:cNvPicPr>
          <p:nvPr/>
        </p:nvPicPr>
        <p:blipFill>
          <a:blip r:embed="rId3"/>
          <a:stretch>
            <a:fillRect/>
          </a:stretch>
        </p:blipFill>
        <p:spPr>
          <a:xfrm>
            <a:off x="2057400" y="5796492"/>
            <a:ext cx="4314825" cy="876333"/>
          </a:xfrm>
          <a:prstGeom prst="rect">
            <a:avLst/>
          </a:prstGeom>
        </p:spPr>
      </p:pic>
    </p:spTree>
    <p:extLst>
      <p:ext uri="{BB962C8B-B14F-4D97-AF65-F5344CB8AC3E}">
        <p14:creationId xmlns:p14="http://schemas.microsoft.com/office/powerpoint/2010/main" val="4006309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FBA9C40D-3CF2-4CA2-9D37-57F7C766AAEC}"/>
              </a:ext>
            </a:extLst>
          </p:cNvPr>
          <p:cNvPicPr>
            <a:picLocks noChangeAspect="1"/>
          </p:cNvPicPr>
          <p:nvPr/>
        </p:nvPicPr>
        <p:blipFill>
          <a:blip r:embed="rId3"/>
          <a:stretch>
            <a:fillRect/>
          </a:stretch>
        </p:blipFill>
        <p:spPr>
          <a:xfrm>
            <a:off x="461913" y="1447799"/>
            <a:ext cx="4572000" cy="4700491"/>
          </a:xfrm>
          <a:prstGeom prst="rect">
            <a:avLst/>
          </a:prstGeom>
        </p:spPr>
      </p:pic>
      <p:pic>
        <p:nvPicPr>
          <p:cNvPr id="7" name="Picture 6">
            <a:extLst>
              <a:ext uri="{FF2B5EF4-FFF2-40B4-BE49-F238E27FC236}">
                <a16:creationId xmlns:a16="http://schemas.microsoft.com/office/drawing/2014/main" id="{29A14045-EAB4-4266-B525-7605DA02CB65}"/>
              </a:ext>
            </a:extLst>
          </p:cNvPr>
          <p:cNvPicPr>
            <a:picLocks noChangeAspect="1"/>
          </p:cNvPicPr>
          <p:nvPr/>
        </p:nvPicPr>
        <p:blipFill>
          <a:blip r:embed="rId4"/>
          <a:stretch>
            <a:fillRect/>
          </a:stretch>
        </p:blipFill>
        <p:spPr>
          <a:xfrm>
            <a:off x="4315906" y="1438371"/>
            <a:ext cx="4447094" cy="4698915"/>
          </a:xfrm>
          <a:prstGeom prst="rect">
            <a:avLst/>
          </a:prstGeom>
        </p:spPr>
      </p:pic>
      <p:sp>
        <p:nvSpPr>
          <p:cNvPr id="8" name="TextBox 7">
            <a:extLst>
              <a:ext uri="{FF2B5EF4-FFF2-40B4-BE49-F238E27FC236}">
                <a16:creationId xmlns:a16="http://schemas.microsoft.com/office/drawing/2014/main" id="{79961321-2E1B-471A-A2A7-5CF5250CC541}"/>
              </a:ext>
            </a:extLst>
          </p:cNvPr>
          <p:cNvSpPr txBox="1"/>
          <p:nvPr/>
        </p:nvSpPr>
        <p:spPr>
          <a:xfrm>
            <a:off x="461913" y="3692425"/>
            <a:ext cx="3233578" cy="507831"/>
          </a:xfrm>
          <a:prstGeom prst="rect">
            <a:avLst/>
          </a:prstGeom>
          <a:noFill/>
        </p:spPr>
        <p:txBody>
          <a:bodyPr wrap="none" rtlCol="0">
            <a:spAutoFit/>
          </a:bodyPr>
          <a:lstStyle/>
          <a:p>
            <a:r>
              <a:rPr lang="en-US" b="1" dirty="0">
                <a:solidFill>
                  <a:schemeClr val="tx1">
                    <a:lumMod val="50000"/>
                  </a:schemeClr>
                </a:solidFill>
              </a:rPr>
              <a:t>Stack is LIFO data struct</a:t>
            </a:r>
          </a:p>
          <a:p>
            <a:r>
              <a:rPr lang="en-US" b="1" dirty="0">
                <a:solidFill>
                  <a:schemeClr val="tx1">
                    <a:lumMod val="50000"/>
                  </a:schemeClr>
                </a:solidFill>
              </a:rPr>
              <a:t>Contains the history of function calls</a:t>
            </a:r>
          </a:p>
        </p:txBody>
      </p:sp>
    </p:spTree>
    <p:extLst>
      <p:ext uri="{BB962C8B-B14F-4D97-AF65-F5344CB8AC3E}">
        <p14:creationId xmlns:p14="http://schemas.microsoft.com/office/powerpoint/2010/main" val="43603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B8E76673-144C-4190-A80B-4C5C1902B9D5}"/>
              </a:ext>
            </a:extLst>
          </p:cNvPr>
          <p:cNvPicPr>
            <a:picLocks noChangeAspect="1"/>
          </p:cNvPicPr>
          <p:nvPr/>
        </p:nvPicPr>
        <p:blipFill>
          <a:blip r:embed="rId2"/>
          <a:stretch>
            <a:fillRect/>
          </a:stretch>
        </p:blipFill>
        <p:spPr>
          <a:xfrm>
            <a:off x="1828800" y="1476165"/>
            <a:ext cx="7272337" cy="5177047"/>
          </a:xfrm>
          <a:prstGeom prst="rect">
            <a:avLst/>
          </a:prstGeom>
        </p:spPr>
      </p:pic>
    </p:spTree>
    <p:extLst>
      <p:ext uri="{BB962C8B-B14F-4D97-AF65-F5344CB8AC3E}">
        <p14:creationId xmlns:p14="http://schemas.microsoft.com/office/powerpoint/2010/main" val="2284863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EBBF26FA-898F-4895-8306-A4D54A9A1A90}"/>
              </a:ext>
            </a:extLst>
          </p:cNvPr>
          <p:cNvPicPr>
            <a:picLocks noChangeAspect="1"/>
          </p:cNvPicPr>
          <p:nvPr/>
        </p:nvPicPr>
        <p:blipFill>
          <a:blip r:embed="rId2"/>
          <a:stretch>
            <a:fillRect/>
          </a:stretch>
        </p:blipFill>
        <p:spPr>
          <a:xfrm>
            <a:off x="1905000" y="1493887"/>
            <a:ext cx="7005638" cy="5083125"/>
          </a:xfrm>
          <a:prstGeom prst="rect">
            <a:avLst/>
          </a:prstGeom>
        </p:spPr>
      </p:pic>
    </p:spTree>
    <p:extLst>
      <p:ext uri="{BB962C8B-B14F-4D97-AF65-F5344CB8AC3E}">
        <p14:creationId xmlns:p14="http://schemas.microsoft.com/office/powerpoint/2010/main" val="3442086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8CC96872-93D2-4296-8535-47ED3E88B65F}"/>
              </a:ext>
            </a:extLst>
          </p:cNvPr>
          <p:cNvPicPr>
            <a:picLocks noChangeAspect="1"/>
          </p:cNvPicPr>
          <p:nvPr/>
        </p:nvPicPr>
        <p:blipFill>
          <a:blip r:embed="rId2"/>
          <a:stretch>
            <a:fillRect/>
          </a:stretch>
        </p:blipFill>
        <p:spPr>
          <a:xfrm>
            <a:off x="1371600" y="1371600"/>
            <a:ext cx="7186612" cy="4904098"/>
          </a:xfrm>
          <a:prstGeom prst="rect">
            <a:avLst/>
          </a:prstGeom>
        </p:spPr>
      </p:pic>
    </p:spTree>
    <p:extLst>
      <p:ext uri="{BB962C8B-B14F-4D97-AF65-F5344CB8AC3E}">
        <p14:creationId xmlns:p14="http://schemas.microsoft.com/office/powerpoint/2010/main" val="1319008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8CC96872-93D2-4296-8535-47ED3E88B65F}"/>
              </a:ext>
            </a:extLst>
          </p:cNvPr>
          <p:cNvPicPr>
            <a:picLocks noChangeAspect="1"/>
          </p:cNvPicPr>
          <p:nvPr/>
        </p:nvPicPr>
        <p:blipFill>
          <a:blip r:embed="rId2"/>
          <a:stretch>
            <a:fillRect/>
          </a:stretch>
        </p:blipFill>
        <p:spPr>
          <a:xfrm>
            <a:off x="1371600" y="1371600"/>
            <a:ext cx="7186612" cy="4904098"/>
          </a:xfrm>
          <a:prstGeom prst="rect">
            <a:avLst/>
          </a:prstGeom>
        </p:spPr>
      </p:pic>
    </p:spTree>
    <p:extLst>
      <p:ext uri="{BB962C8B-B14F-4D97-AF65-F5344CB8AC3E}">
        <p14:creationId xmlns:p14="http://schemas.microsoft.com/office/powerpoint/2010/main" val="3864471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1B41C464-ACD4-405C-8132-5185D2849CA6}"/>
              </a:ext>
            </a:extLst>
          </p:cNvPr>
          <p:cNvPicPr>
            <a:picLocks noChangeAspect="1"/>
          </p:cNvPicPr>
          <p:nvPr/>
        </p:nvPicPr>
        <p:blipFill>
          <a:blip r:embed="rId2"/>
          <a:stretch>
            <a:fillRect/>
          </a:stretch>
        </p:blipFill>
        <p:spPr>
          <a:xfrm>
            <a:off x="919162" y="1319196"/>
            <a:ext cx="7305675" cy="4943475"/>
          </a:xfrm>
          <a:prstGeom prst="rect">
            <a:avLst/>
          </a:prstGeom>
        </p:spPr>
      </p:pic>
    </p:spTree>
    <p:extLst>
      <p:ext uri="{BB962C8B-B14F-4D97-AF65-F5344CB8AC3E}">
        <p14:creationId xmlns:p14="http://schemas.microsoft.com/office/powerpoint/2010/main" val="3892823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Calling Convention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6" name="Picture 5">
            <a:extLst>
              <a:ext uri="{FF2B5EF4-FFF2-40B4-BE49-F238E27FC236}">
                <a16:creationId xmlns:a16="http://schemas.microsoft.com/office/drawing/2014/main" id="{C34C209C-B416-43E8-B7B7-06349F01AB74}"/>
              </a:ext>
            </a:extLst>
          </p:cNvPr>
          <p:cNvPicPr>
            <a:picLocks noChangeAspect="1"/>
          </p:cNvPicPr>
          <p:nvPr/>
        </p:nvPicPr>
        <p:blipFill rotWithShape="1">
          <a:blip r:embed="rId2"/>
          <a:srcRect l="47716"/>
          <a:stretch/>
        </p:blipFill>
        <p:spPr>
          <a:xfrm>
            <a:off x="685800" y="1447800"/>
            <a:ext cx="3924300" cy="4470307"/>
          </a:xfrm>
          <a:prstGeom prst="rect">
            <a:avLst/>
          </a:prstGeom>
        </p:spPr>
      </p:pic>
      <p:pic>
        <p:nvPicPr>
          <p:cNvPr id="7" name="Picture 6">
            <a:extLst>
              <a:ext uri="{FF2B5EF4-FFF2-40B4-BE49-F238E27FC236}">
                <a16:creationId xmlns:a16="http://schemas.microsoft.com/office/drawing/2014/main" id="{412F803B-500D-4024-B5CC-0ACB601DBA17}"/>
              </a:ext>
            </a:extLst>
          </p:cNvPr>
          <p:cNvPicPr>
            <a:picLocks noChangeAspect="1"/>
          </p:cNvPicPr>
          <p:nvPr/>
        </p:nvPicPr>
        <p:blipFill>
          <a:blip r:embed="rId3"/>
          <a:stretch>
            <a:fillRect/>
          </a:stretch>
        </p:blipFill>
        <p:spPr>
          <a:xfrm>
            <a:off x="4362450" y="1445443"/>
            <a:ext cx="4781550" cy="4448175"/>
          </a:xfrm>
          <a:prstGeom prst="rect">
            <a:avLst/>
          </a:prstGeom>
        </p:spPr>
      </p:pic>
      <p:sp>
        <p:nvSpPr>
          <p:cNvPr id="8" name="TextBox 7">
            <a:extLst>
              <a:ext uri="{FF2B5EF4-FFF2-40B4-BE49-F238E27FC236}">
                <a16:creationId xmlns:a16="http://schemas.microsoft.com/office/drawing/2014/main" id="{44E2A8C5-4B3C-4E57-A226-2F6124445DDE}"/>
              </a:ext>
            </a:extLst>
          </p:cNvPr>
          <p:cNvSpPr txBox="1"/>
          <p:nvPr/>
        </p:nvSpPr>
        <p:spPr>
          <a:xfrm>
            <a:off x="2133600" y="2090963"/>
            <a:ext cx="4171950" cy="300082"/>
          </a:xfrm>
          <a:prstGeom prst="rect">
            <a:avLst/>
          </a:prstGeom>
          <a:noFill/>
        </p:spPr>
        <p:txBody>
          <a:bodyPr wrap="square" rtlCol="0">
            <a:spAutoFit/>
          </a:bodyPr>
          <a:lstStyle/>
          <a:p>
            <a:r>
              <a:rPr lang="en-US" dirty="0"/>
              <a:t>Caller Saved usage</a:t>
            </a:r>
          </a:p>
        </p:txBody>
      </p:sp>
      <p:sp>
        <p:nvSpPr>
          <p:cNvPr id="9" name="TextBox 8">
            <a:extLst>
              <a:ext uri="{FF2B5EF4-FFF2-40B4-BE49-F238E27FC236}">
                <a16:creationId xmlns:a16="http://schemas.microsoft.com/office/drawing/2014/main" id="{E4970A44-418B-46A2-87B8-7082EDA2D990}"/>
              </a:ext>
            </a:extLst>
          </p:cNvPr>
          <p:cNvSpPr txBox="1"/>
          <p:nvPr/>
        </p:nvSpPr>
        <p:spPr>
          <a:xfrm>
            <a:off x="6463718" y="1669731"/>
            <a:ext cx="1617751" cy="300082"/>
          </a:xfrm>
          <a:prstGeom prst="rect">
            <a:avLst/>
          </a:prstGeom>
          <a:noFill/>
        </p:spPr>
        <p:txBody>
          <a:bodyPr wrap="none" rtlCol="0">
            <a:spAutoFit/>
          </a:bodyPr>
          <a:lstStyle/>
          <a:p>
            <a:r>
              <a:rPr lang="en-US" dirty="0"/>
              <a:t>Calle-saved usage</a:t>
            </a:r>
          </a:p>
        </p:txBody>
      </p:sp>
    </p:spTree>
    <p:extLst>
      <p:ext uri="{BB962C8B-B14F-4D97-AF65-F5344CB8AC3E}">
        <p14:creationId xmlns:p14="http://schemas.microsoft.com/office/powerpoint/2010/main" val="187471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Logistics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4044184"/>
          </a:xfrm>
        </p:spPr>
        <p:txBody>
          <a:bodyPr/>
          <a:lstStyle/>
          <a:p>
            <a:pPr marL="285750" indent="-285750" algn="l">
              <a:buFont typeface="Arial" panose="020B0604020202020204" pitchFamily="34" charset="0"/>
              <a:buChar char="•"/>
            </a:pPr>
            <a:r>
              <a:rPr lang="en-US" sz="2800" dirty="0">
                <a:solidFill>
                  <a:schemeClr val="bg1"/>
                </a:solidFill>
              </a:rPr>
              <a:t>Lab 1 - </a:t>
            </a:r>
            <a:r>
              <a:rPr lang="en-US" sz="2800" dirty="0" err="1">
                <a:solidFill>
                  <a:schemeClr val="bg1"/>
                </a:solidFill>
              </a:rPr>
              <a:t>Datalab</a:t>
            </a:r>
            <a:r>
              <a:rPr lang="en-US" sz="2800" dirty="0">
                <a:solidFill>
                  <a:schemeClr val="bg1"/>
                </a:solidFill>
              </a:rPr>
              <a:t> due tonight 11:59pm</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Lab 2 – Bomb lab released tomorrow – Due Friday May 1</a:t>
            </a:r>
            <a:r>
              <a:rPr lang="en-US" sz="2800" baseline="30000" dirty="0">
                <a:solidFill>
                  <a:schemeClr val="bg1"/>
                </a:solidFill>
              </a:rPr>
              <a:t>st</a:t>
            </a:r>
            <a:r>
              <a:rPr lang="en-US" sz="2800" dirty="0">
                <a:solidFill>
                  <a:schemeClr val="bg1"/>
                </a:solidFill>
              </a:rPr>
              <a:t> 11:59 </a:t>
            </a:r>
          </a:p>
          <a:p>
            <a:pPr marL="742950" lvl="1" indent="-285750" algn="l">
              <a:buFont typeface="Arial" panose="020B0604020202020204" pitchFamily="34" charset="0"/>
              <a:buChar char="•"/>
            </a:pPr>
            <a:r>
              <a:rPr lang="en-US" sz="2800" dirty="0">
                <a:solidFill>
                  <a:schemeClr val="bg1"/>
                </a:solidFill>
              </a:rPr>
              <a:t>Probably have HW 2 assigned and due before then</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Please submit suggestions on CCLE TA-site on how to improve OH or DISC</a:t>
            </a:r>
            <a:endParaRPr lang="en-US" sz="2400" dirty="0">
              <a:solidFill>
                <a:schemeClr val="bg1"/>
              </a:solidFill>
            </a:endParaRPr>
          </a:p>
        </p:txBody>
      </p:sp>
    </p:spTree>
    <p:extLst>
      <p:ext uri="{BB962C8B-B14F-4D97-AF65-F5344CB8AC3E}">
        <p14:creationId xmlns:p14="http://schemas.microsoft.com/office/powerpoint/2010/main" val="2576940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Recursion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86827"/>
          </a:xfrm>
        </p:spPr>
        <p:txBody>
          <a:bodyPr/>
          <a:lstStyle/>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
        <p:nvSpPr>
          <p:cNvPr id="8" name="TextBox 7">
            <a:extLst>
              <a:ext uri="{FF2B5EF4-FFF2-40B4-BE49-F238E27FC236}">
                <a16:creationId xmlns:a16="http://schemas.microsoft.com/office/drawing/2014/main" id="{44E2A8C5-4B3C-4E57-A226-2F6124445DDE}"/>
              </a:ext>
            </a:extLst>
          </p:cNvPr>
          <p:cNvSpPr txBox="1"/>
          <p:nvPr/>
        </p:nvSpPr>
        <p:spPr>
          <a:xfrm>
            <a:off x="2133600" y="2090963"/>
            <a:ext cx="4171950" cy="300082"/>
          </a:xfrm>
          <a:prstGeom prst="rect">
            <a:avLst/>
          </a:prstGeom>
          <a:noFill/>
        </p:spPr>
        <p:txBody>
          <a:bodyPr wrap="square" rtlCol="0">
            <a:spAutoFit/>
          </a:bodyPr>
          <a:lstStyle/>
          <a:p>
            <a:r>
              <a:rPr lang="en-US" dirty="0"/>
              <a:t>Caller Saved usage</a:t>
            </a:r>
          </a:p>
        </p:txBody>
      </p:sp>
      <p:sp>
        <p:nvSpPr>
          <p:cNvPr id="9" name="TextBox 8">
            <a:extLst>
              <a:ext uri="{FF2B5EF4-FFF2-40B4-BE49-F238E27FC236}">
                <a16:creationId xmlns:a16="http://schemas.microsoft.com/office/drawing/2014/main" id="{E4970A44-418B-46A2-87B8-7082EDA2D990}"/>
              </a:ext>
            </a:extLst>
          </p:cNvPr>
          <p:cNvSpPr txBox="1"/>
          <p:nvPr/>
        </p:nvSpPr>
        <p:spPr>
          <a:xfrm>
            <a:off x="6463718" y="1669731"/>
            <a:ext cx="1617751" cy="300082"/>
          </a:xfrm>
          <a:prstGeom prst="rect">
            <a:avLst/>
          </a:prstGeom>
          <a:noFill/>
        </p:spPr>
        <p:txBody>
          <a:bodyPr wrap="none" rtlCol="0">
            <a:spAutoFit/>
          </a:bodyPr>
          <a:lstStyle/>
          <a:p>
            <a:r>
              <a:rPr lang="en-US" dirty="0"/>
              <a:t>Calle-saved usage</a:t>
            </a:r>
          </a:p>
        </p:txBody>
      </p:sp>
      <p:pic>
        <p:nvPicPr>
          <p:cNvPr id="4" name="Picture 3">
            <a:extLst>
              <a:ext uri="{FF2B5EF4-FFF2-40B4-BE49-F238E27FC236}">
                <a16:creationId xmlns:a16="http://schemas.microsoft.com/office/drawing/2014/main" id="{9A840727-1D23-4666-B8EB-E657FDB8B6F6}"/>
              </a:ext>
            </a:extLst>
          </p:cNvPr>
          <p:cNvPicPr>
            <a:picLocks noChangeAspect="1"/>
          </p:cNvPicPr>
          <p:nvPr/>
        </p:nvPicPr>
        <p:blipFill>
          <a:blip r:embed="rId2"/>
          <a:stretch>
            <a:fillRect/>
          </a:stretch>
        </p:blipFill>
        <p:spPr>
          <a:xfrm>
            <a:off x="838200" y="1337273"/>
            <a:ext cx="7162800" cy="4977539"/>
          </a:xfrm>
          <a:prstGeom prst="rect">
            <a:avLst/>
          </a:prstGeom>
        </p:spPr>
      </p:pic>
    </p:spTree>
    <p:extLst>
      <p:ext uri="{BB962C8B-B14F-4D97-AF65-F5344CB8AC3E}">
        <p14:creationId xmlns:p14="http://schemas.microsoft.com/office/powerpoint/2010/main" val="150130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Recursion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09600" y="1497012"/>
            <a:ext cx="7620000" cy="3447098"/>
          </a:xfrm>
        </p:spPr>
        <p:txBody>
          <a:bodyPr/>
          <a:lstStyle/>
          <a:p>
            <a:pPr marL="800100" lvl="1" indent="-342900" algn="l">
              <a:buFont typeface="Arial" panose="020B0604020202020204" pitchFamily="34" charset="0"/>
              <a:buChar char="•"/>
            </a:pPr>
            <a:r>
              <a:rPr lang="en-US" sz="2000" dirty="0">
                <a:solidFill>
                  <a:schemeClr val="bg1"/>
                </a:solidFill>
              </a:rPr>
              <a:t>A potential problem: stack overflow </a:t>
            </a:r>
          </a:p>
          <a:p>
            <a:pPr marL="800100" lvl="1" indent="-342900" algn="l">
              <a:buFont typeface="Arial" panose="020B0604020202020204" pitchFamily="34" charset="0"/>
              <a:buChar char="•"/>
            </a:pPr>
            <a:r>
              <a:rPr lang="en-US" sz="2000" dirty="0">
                <a:solidFill>
                  <a:schemeClr val="bg1"/>
                </a:solidFill>
              </a:rPr>
              <a:t>To reduce the chance of stack overflow: </a:t>
            </a:r>
          </a:p>
          <a:p>
            <a:pPr marL="800100" lvl="1" indent="-342900" algn="l">
              <a:buFont typeface="Arial" panose="020B0604020202020204" pitchFamily="34" charset="0"/>
              <a:buChar char="•"/>
            </a:pPr>
            <a:r>
              <a:rPr lang="en-US" sz="2000" dirty="0">
                <a:solidFill>
                  <a:schemeClr val="bg1"/>
                </a:solidFill>
              </a:rPr>
              <a:t>Tail-recursion: make the last instruction in the function be the recursive call (last instruction is the function calling itself)</a:t>
            </a:r>
          </a:p>
          <a:p>
            <a:pPr marL="800100" lvl="1" indent="-342900" algn="l">
              <a:buFont typeface="Arial" panose="020B0604020202020204" pitchFamily="34" charset="0"/>
              <a:buChar char="•"/>
            </a:pPr>
            <a:r>
              <a:rPr lang="en-US" sz="2000" dirty="0">
                <a:solidFill>
                  <a:schemeClr val="bg1"/>
                </a:solidFill>
              </a:rPr>
              <a:t>Tail recursive function calls don’t need to return to caller, since there’s nothing left in the caller to be handled. </a:t>
            </a:r>
          </a:p>
          <a:p>
            <a:pPr marL="1257300" lvl="2" indent="-342900" algn="l">
              <a:buFont typeface="Arial" panose="020B0604020202020204" pitchFamily="34" charset="0"/>
              <a:buChar char="•"/>
            </a:pPr>
            <a:r>
              <a:rPr lang="en-US" sz="2000" dirty="0">
                <a:solidFill>
                  <a:schemeClr val="bg1"/>
                </a:solidFill>
              </a:rPr>
              <a:t>No need to store the caller’s address</a:t>
            </a:r>
          </a:p>
          <a:p>
            <a:pPr marL="1257300" lvl="2" indent="-342900" algn="l">
              <a:buFont typeface="Arial" panose="020B0604020202020204" pitchFamily="34" charset="0"/>
              <a:buChar char="•"/>
            </a:pPr>
            <a:r>
              <a:rPr lang="en-US" sz="2000" dirty="0">
                <a:solidFill>
                  <a:schemeClr val="bg1"/>
                </a:solidFill>
              </a:rPr>
              <a:t>No need to store different stack frames for each invocation</a:t>
            </a:r>
          </a:p>
          <a:p>
            <a:pPr marL="1257300" lvl="2" indent="-342900" algn="l">
              <a:buFont typeface="Arial" panose="020B0604020202020204" pitchFamily="34" charset="0"/>
              <a:buChar char="•"/>
            </a:pPr>
            <a:r>
              <a:rPr lang="en-US" sz="2000" dirty="0">
                <a:solidFill>
                  <a:schemeClr val="bg1"/>
                </a:solidFill>
              </a:rPr>
              <a:t>Saves tons of space on stack</a:t>
            </a:r>
          </a:p>
        </p:txBody>
      </p:sp>
      <p:pic>
        <p:nvPicPr>
          <p:cNvPr id="5" name="Picture 4">
            <a:extLst>
              <a:ext uri="{FF2B5EF4-FFF2-40B4-BE49-F238E27FC236}">
                <a16:creationId xmlns:a16="http://schemas.microsoft.com/office/drawing/2014/main" id="{D6A15C45-4AE5-4B54-8F0C-74EEDF5DA7E6}"/>
              </a:ext>
            </a:extLst>
          </p:cNvPr>
          <p:cNvPicPr>
            <a:picLocks noChangeAspect="1"/>
          </p:cNvPicPr>
          <p:nvPr/>
        </p:nvPicPr>
        <p:blipFill>
          <a:blip r:embed="rId2"/>
          <a:stretch>
            <a:fillRect/>
          </a:stretch>
        </p:blipFill>
        <p:spPr>
          <a:xfrm>
            <a:off x="5334000" y="4666820"/>
            <a:ext cx="3630137" cy="2169970"/>
          </a:xfrm>
          <a:prstGeom prst="rect">
            <a:avLst/>
          </a:prstGeom>
        </p:spPr>
      </p:pic>
      <p:sp>
        <p:nvSpPr>
          <p:cNvPr id="6" name="TextBox 5">
            <a:extLst>
              <a:ext uri="{FF2B5EF4-FFF2-40B4-BE49-F238E27FC236}">
                <a16:creationId xmlns:a16="http://schemas.microsoft.com/office/drawing/2014/main" id="{801D5C81-8943-444D-9FA8-8E88BEC37652}"/>
              </a:ext>
            </a:extLst>
          </p:cNvPr>
          <p:cNvSpPr txBox="1"/>
          <p:nvPr/>
        </p:nvSpPr>
        <p:spPr>
          <a:xfrm>
            <a:off x="0" y="5106707"/>
            <a:ext cx="5611337" cy="507831"/>
          </a:xfrm>
          <a:prstGeom prst="rect">
            <a:avLst/>
          </a:prstGeom>
          <a:noFill/>
        </p:spPr>
        <p:txBody>
          <a:bodyPr wrap="square" rtlCol="0">
            <a:spAutoFit/>
          </a:bodyPr>
          <a:lstStyle/>
          <a:p>
            <a:r>
              <a:rPr lang="en-US" dirty="0">
                <a:solidFill>
                  <a:schemeClr val="bg1"/>
                </a:solidFill>
              </a:rPr>
              <a:t>Example of stack with regular function calls, can easily overload with stack frames :</a:t>
            </a:r>
          </a:p>
        </p:txBody>
      </p:sp>
    </p:spTree>
    <p:extLst>
      <p:ext uri="{BB962C8B-B14F-4D97-AF65-F5344CB8AC3E}">
        <p14:creationId xmlns:p14="http://schemas.microsoft.com/office/powerpoint/2010/main" val="2034015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Recursion</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107649" y="1524000"/>
            <a:ext cx="7620000" cy="1322413"/>
          </a:xfrm>
        </p:spPr>
        <p:txBody>
          <a:bodyPr/>
          <a:lstStyle/>
          <a:p>
            <a:pPr marL="800100" lvl="1" indent="-342900" algn="l">
              <a:buFont typeface="Arial" panose="020B0604020202020204" pitchFamily="34" charset="0"/>
              <a:buChar char="•"/>
            </a:pPr>
            <a:r>
              <a:rPr lang="en-US" dirty="0">
                <a:solidFill>
                  <a:schemeClr val="bg1"/>
                </a:solidFill>
              </a:rPr>
              <a:t>How do we make this function tail recursive? </a:t>
            </a:r>
          </a:p>
          <a:p>
            <a:pPr marL="800100" lvl="1" indent="-342900" algn="l">
              <a:buFont typeface="Arial" panose="020B0604020202020204" pitchFamily="34" charset="0"/>
              <a:buChar char="•"/>
            </a:pPr>
            <a:r>
              <a:rPr lang="en-US" dirty="0">
                <a:solidFill>
                  <a:schemeClr val="bg1"/>
                </a:solidFill>
              </a:rPr>
              <a:t>What does the stack look like in regular / tail recursive example?</a:t>
            </a:r>
          </a:p>
          <a:p>
            <a:pPr marL="800100" lvl="1" indent="-342900" algn="l">
              <a:buFont typeface="Arial" panose="020B0604020202020204" pitchFamily="34" charset="0"/>
              <a:buChar char="•"/>
            </a:pPr>
            <a:r>
              <a:rPr lang="en-US" dirty="0">
                <a:solidFill>
                  <a:schemeClr val="bg1"/>
                </a:solidFill>
              </a:rPr>
              <a:t>Lets investigate! </a:t>
            </a:r>
          </a:p>
          <a:p>
            <a:pPr marL="800100" lvl="1" indent="-342900" algn="l">
              <a:buFont typeface="Arial" panose="020B0604020202020204" pitchFamily="34" charset="0"/>
              <a:buChar char="•"/>
            </a:pPr>
            <a:r>
              <a:rPr lang="en-US" dirty="0">
                <a:solidFill>
                  <a:schemeClr val="bg1"/>
                </a:solidFill>
              </a:rPr>
              <a:t>Compiler should optimize recursion into loop</a:t>
            </a:r>
          </a:p>
          <a:p>
            <a:pPr marL="800100" lvl="1" indent="-342900" algn="l">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2779E83A-5FA2-4EC1-94CC-1080592A2706}"/>
              </a:ext>
            </a:extLst>
          </p:cNvPr>
          <p:cNvPicPr>
            <a:picLocks noChangeAspect="1"/>
          </p:cNvPicPr>
          <p:nvPr/>
        </p:nvPicPr>
        <p:blipFill>
          <a:blip r:embed="rId2"/>
          <a:stretch>
            <a:fillRect/>
          </a:stretch>
        </p:blipFill>
        <p:spPr>
          <a:xfrm>
            <a:off x="304800" y="2514600"/>
            <a:ext cx="8686800" cy="3870642"/>
          </a:xfrm>
          <a:prstGeom prst="rect">
            <a:avLst/>
          </a:prstGeom>
        </p:spPr>
      </p:pic>
    </p:spTree>
    <p:extLst>
      <p:ext uri="{BB962C8B-B14F-4D97-AF65-F5344CB8AC3E}">
        <p14:creationId xmlns:p14="http://schemas.microsoft.com/office/powerpoint/2010/main" val="3076544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304800" y="2209800"/>
            <a:ext cx="8763000" cy="1816346"/>
          </a:xfrm>
        </p:spPr>
        <p:txBody>
          <a:bodyPr/>
          <a:lstStyle/>
          <a:p>
            <a:r>
              <a:rPr lang="en-US" dirty="0"/>
              <a:t>Questions before we start worksheet?</a:t>
            </a:r>
            <a:endParaRPr lang="en-US" dirty="0">
              <a:solidFill>
                <a:srgbClr val="EBEB15"/>
              </a:solidFill>
            </a:endParaRPr>
          </a:p>
        </p:txBody>
      </p:sp>
    </p:spTree>
    <p:extLst>
      <p:ext uri="{BB962C8B-B14F-4D97-AF65-F5344CB8AC3E}">
        <p14:creationId xmlns:p14="http://schemas.microsoft.com/office/powerpoint/2010/main" val="354111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Resources used</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4910062"/>
          </a:xfrm>
        </p:spPr>
        <p:txBody>
          <a:bodyPr/>
          <a:lstStyle/>
          <a:p>
            <a:pPr marL="285750" indent="-285750" algn="l">
              <a:buFont typeface="Arial" panose="020B0604020202020204" pitchFamily="34" charset="0"/>
              <a:buChar char="•"/>
            </a:pPr>
            <a:r>
              <a:rPr lang="en-US" sz="2800" dirty="0">
                <a:solidFill>
                  <a:schemeClr val="bg1"/>
                </a:solidFill>
                <a:hlinkClick r:id="rId2">
                  <a:extLst>
                    <a:ext uri="{A12FA001-AC4F-418D-AE19-62706E023703}">
                      <ahyp:hlinkClr xmlns:ahyp="http://schemas.microsoft.com/office/drawing/2018/hyperlinkcolor" val="tx"/>
                    </a:ext>
                  </a:extLst>
                </a:hlinkClick>
              </a:rPr>
              <a:t>https://cs.brown.edu/courses/cs033/docs/guides/x64_cheatsheet.pdf</a:t>
            </a:r>
            <a:endParaRPr lang="en-US" sz="28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3">
                  <a:extLst>
                    <a:ext uri="{A12FA001-AC4F-418D-AE19-62706E023703}">
                      <ahyp:hlinkClr xmlns:ahyp="http://schemas.microsoft.com/office/drawing/2018/hyperlinkcolor" val="tx"/>
                    </a:ext>
                  </a:extLst>
                </a:hlinkClick>
              </a:rPr>
              <a:t>https://cs.stackexchange.com/questions/76871/how-are-variables-stored-in-and-retrieved-from-the-program-stack</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4">
                  <a:extLst>
                    <a:ext uri="{A12FA001-AC4F-418D-AE19-62706E023703}">
                      <ahyp:hlinkClr xmlns:ahyp="http://schemas.microsoft.com/office/drawing/2018/hyperlinkcolor" val="tx"/>
                    </a:ext>
                  </a:extLst>
                </a:hlinkClick>
              </a:rPr>
              <a:t>https://www.geeksforgeeks.org/memory-layout-of-c-program/</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5">
                  <a:extLst>
                    <a:ext uri="{A12FA001-AC4F-418D-AE19-62706E023703}">
                      <ahyp:hlinkClr xmlns:ahyp="http://schemas.microsoft.com/office/drawing/2018/hyperlinkcolor" val="tx"/>
                    </a:ext>
                  </a:extLst>
                </a:hlinkClick>
              </a:rPr>
              <a:t>https://vim.rtorr.com/</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6">
                  <a:extLst>
                    <a:ext uri="{A12FA001-AC4F-418D-AE19-62706E023703}">
                      <ahyp:hlinkClr xmlns:ahyp="http://schemas.microsoft.com/office/drawing/2018/hyperlinkcolor" val="tx"/>
                    </a:ext>
                  </a:extLst>
                </a:hlinkClick>
              </a:rPr>
              <a:t>https://www.tenouk.com/ModuleW.html</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Professor </a:t>
            </a:r>
            <a:r>
              <a:rPr lang="en-US" sz="2400" dirty="0" err="1">
                <a:solidFill>
                  <a:schemeClr val="bg1"/>
                </a:solidFill>
              </a:rPr>
              <a:t>Reinman’s</a:t>
            </a:r>
            <a:r>
              <a:rPr lang="en-US" sz="2400" dirty="0">
                <a:solidFill>
                  <a:schemeClr val="bg1"/>
                </a:solidFill>
              </a:rPr>
              <a:t> slides (CCLE)</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b="1" dirty="0">
                <a:solidFill>
                  <a:srgbClr val="EBEB15"/>
                </a:solidFill>
              </a:rPr>
              <a:t>Credit for slides: </a:t>
            </a:r>
            <a:r>
              <a:rPr lang="en-US" sz="2400" b="1" dirty="0" err="1">
                <a:solidFill>
                  <a:srgbClr val="EBEB15"/>
                </a:solidFill>
              </a:rPr>
              <a:t>Attiano</a:t>
            </a:r>
            <a:r>
              <a:rPr lang="en-US" sz="2400" b="1" dirty="0">
                <a:solidFill>
                  <a:srgbClr val="EBEB15"/>
                </a:solidFill>
              </a:rPr>
              <a:t> Purpura-</a:t>
            </a:r>
            <a:r>
              <a:rPr lang="en-US" sz="2400" b="1" dirty="0" err="1">
                <a:solidFill>
                  <a:srgbClr val="EBEB15"/>
                </a:solidFill>
              </a:rPr>
              <a:t>Potoniere</a:t>
            </a:r>
            <a:endParaRPr lang="en-US" sz="2400" b="1" dirty="0">
              <a:solidFill>
                <a:srgbClr val="EBEB15"/>
              </a:solidFill>
            </a:endParaRPr>
          </a:p>
        </p:txBody>
      </p:sp>
    </p:spTree>
    <p:extLst>
      <p:ext uri="{BB962C8B-B14F-4D97-AF65-F5344CB8AC3E}">
        <p14:creationId xmlns:p14="http://schemas.microsoft.com/office/powerpoint/2010/main" val="377937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524000"/>
            <a:ext cx="7620000" cy="4637167"/>
          </a:xfrm>
        </p:spPr>
        <p:txBody>
          <a:bodyPr/>
          <a:lstStyle/>
          <a:p>
            <a:pPr algn="l"/>
            <a:r>
              <a:rPr lang="en-US" sz="2800" dirty="0">
                <a:solidFill>
                  <a:schemeClr val="bg1"/>
                </a:solidFill>
              </a:rPr>
              <a:t>10am-11am PST:</a:t>
            </a:r>
          </a:p>
          <a:p>
            <a:pPr marL="285750" indent="-285750" algn="l">
              <a:buFont typeface="Arial" panose="020B0604020202020204" pitchFamily="34" charset="0"/>
              <a:buChar char="•"/>
            </a:pPr>
            <a:r>
              <a:rPr lang="en-US" sz="2800" dirty="0">
                <a:solidFill>
                  <a:srgbClr val="EBEB15"/>
                </a:solidFill>
              </a:rPr>
              <a:t>x86-64 basics continued</a:t>
            </a:r>
          </a:p>
          <a:p>
            <a:pPr marL="742950" lvl="1" indent="-285750" algn="l">
              <a:buFont typeface="Arial" panose="020B0604020202020204" pitchFamily="34" charset="0"/>
              <a:buChar char="•"/>
            </a:pPr>
            <a:r>
              <a:rPr lang="en-US" sz="2800" dirty="0">
                <a:solidFill>
                  <a:srgbClr val="EBEB15"/>
                </a:solidFill>
              </a:rPr>
              <a:t>Condition codes</a:t>
            </a:r>
          </a:p>
          <a:p>
            <a:pPr marL="742950" lvl="1" indent="-285750" algn="l">
              <a:buFont typeface="Arial" panose="020B0604020202020204" pitchFamily="34" charset="0"/>
              <a:buChar char="•"/>
            </a:pPr>
            <a:r>
              <a:rPr lang="en-US" sz="2800" dirty="0">
                <a:solidFill>
                  <a:srgbClr val="EBEB15"/>
                </a:solidFill>
              </a:rPr>
              <a:t>Conditional Branching</a:t>
            </a:r>
          </a:p>
          <a:p>
            <a:pPr marL="742950" lvl="1" indent="-285750" algn="l">
              <a:buFont typeface="Arial" panose="020B0604020202020204" pitchFamily="34" charset="0"/>
              <a:buChar char="•"/>
            </a:pPr>
            <a:r>
              <a:rPr lang="en-US" sz="2800" dirty="0">
                <a:solidFill>
                  <a:srgbClr val="EBEB15"/>
                </a:solidFill>
              </a:rPr>
              <a:t>Switch statements/Jump tables</a:t>
            </a:r>
          </a:p>
          <a:p>
            <a:pPr marL="742950" lvl="1" indent="-285750" algn="l">
              <a:buFont typeface="Arial" panose="020B0604020202020204" pitchFamily="34" charset="0"/>
              <a:buChar char="•"/>
            </a:pPr>
            <a:r>
              <a:rPr lang="en-US" sz="2800" dirty="0">
                <a:solidFill>
                  <a:srgbClr val="EBEB15"/>
                </a:solidFill>
              </a:rPr>
              <a:t>Structs/Data alignment</a:t>
            </a:r>
          </a:p>
          <a:p>
            <a:pPr marL="742950" lvl="1" indent="-285750" algn="l">
              <a:buFont typeface="Arial" panose="020B0604020202020204" pitchFamily="34" charset="0"/>
              <a:buChar char="•"/>
            </a:pPr>
            <a:r>
              <a:rPr lang="en-US" sz="2800" dirty="0">
                <a:solidFill>
                  <a:srgbClr val="EBEB15"/>
                </a:solidFill>
              </a:rPr>
              <a:t>Register saving conventions</a:t>
            </a:r>
          </a:p>
          <a:p>
            <a:pPr marL="285750" indent="-285750" algn="l">
              <a:buFont typeface="Arial" panose="020B0604020202020204" pitchFamily="34" charset="0"/>
              <a:buChar char="•"/>
            </a:pPr>
            <a:r>
              <a:rPr lang="en-US" sz="2800" dirty="0">
                <a:solidFill>
                  <a:srgbClr val="EBEB15"/>
                </a:solidFill>
              </a:rPr>
              <a:t>Recursion/Tail Recursion code example</a:t>
            </a:r>
            <a:endParaRPr lang="en-US" sz="2800" dirty="0">
              <a:solidFill>
                <a:schemeClr val="bg1"/>
              </a:solidFill>
            </a:endParaRPr>
          </a:p>
          <a:p>
            <a:pPr algn="l"/>
            <a:r>
              <a:rPr lang="en-US" sz="2800" dirty="0">
                <a:solidFill>
                  <a:schemeClr val="bg1"/>
                </a:solidFill>
              </a:rPr>
              <a:t>11am-11:50am PST:</a:t>
            </a:r>
          </a:p>
          <a:p>
            <a:pPr marL="285750" indent="-285750" algn="l">
              <a:buFont typeface="Arial" panose="020B0604020202020204" pitchFamily="34" charset="0"/>
              <a:buChar char="•"/>
            </a:pPr>
            <a:r>
              <a:rPr lang="en-US" sz="2800" dirty="0">
                <a:solidFill>
                  <a:srgbClr val="EBEB15"/>
                </a:solidFill>
              </a:rPr>
              <a:t>LA worksheet</a:t>
            </a:r>
            <a:endParaRPr lang="en-US" sz="2400" dirty="0">
              <a:solidFill>
                <a:srgbClr val="EBEB15"/>
              </a:solidFill>
            </a:endParaRPr>
          </a:p>
        </p:txBody>
      </p:sp>
    </p:spTree>
    <p:extLst>
      <p:ext uri="{BB962C8B-B14F-4D97-AF65-F5344CB8AC3E}">
        <p14:creationId xmlns:p14="http://schemas.microsoft.com/office/powerpoint/2010/main" val="8795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524000"/>
            <a:ext cx="7620000" cy="1350113"/>
          </a:xfrm>
        </p:spPr>
        <p:txBody>
          <a:bodyPr/>
          <a:lstStyle/>
          <a:p>
            <a:pPr algn="l"/>
            <a:r>
              <a:rPr lang="en-US" sz="2800" dirty="0">
                <a:solidFill>
                  <a:schemeClr val="bg1"/>
                </a:solidFill>
              </a:rPr>
              <a:t>If time permits:</a:t>
            </a:r>
          </a:p>
          <a:p>
            <a:pPr marL="457200" indent="-457200" algn="l">
              <a:buFont typeface="Arial" panose="020B0604020202020204" pitchFamily="34" charset="0"/>
              <a:buChar char="•"/>
            </a:pPr>
            <a:r>
              <a:rPr lang="en-US" sz="2400" dirty="0">
                <a:solidFill>
                  <a:srgbClr val="EBEB15"/>
                </a:solidFill>
              </a:rPr>
              <a:t>Detail </a:t>
            </a:r>
            <a:r>
              <a:rPr lang="en-US" sz="2400" dirty="0" err="1">
                <a:solidFill>
                  <a:srgbClr val="EBEB15"/>
                </a:solidFill>
              </a:rPr>
              <a:t>Bomblab</a:t>
            </a:r>
            <a:endParaRPr lang="en-US" sz="2400" dirty="0">
              <a:solidFill>
                <a:srgbClr val="EBEB15"/>
              </a:solidFill>
            </a:endParaRPr>
          </a:p>
          <a:p>
            <a:pPr marL="457200" indent="-457200" algn="l">
              <a:buFont typeface="Arial" panose="020B0604020202020204" pitchFamily="34" charset="0"/>
              <a:buChar char="•"/>
            </a:pPr>
            <a:r>
              <a:rPr lang="en-US" sz="2400" dirty="0">
                <a:solidFill>
                  <a:srgbClr val="EBEB15"/>
                </a:solidFill>
              </a:rPr>
              <a:t>Answer questions on </a:t>
            </a:r>
            <a:r>
              <a:rPr lang="en-US" sz="2400" dirty="0" err="1">
                <a:solidFill>
                  <a:srgbClr val="EBEB15"/>
                </a:solidFill>
              </a:rPr>
              <a:t>Datalab</a:t>
            </a:r>
            <a:endParaRPr lang="en-US" sz="2400" dirty="0">
              <a:solidFill>
                <a:srgbClr val="EBEB15"/>
              </a:solidFill>
            </a:endParaRPr>
          </a:p>
        </p:txBody>
      </p:sp>
    </p:spTree>
    <p:extLst>
      <p:ext uri="{BB962C8B-B14F-4D97-AF65-F5344CB8AC3E}">
        <p14:creationId xmlns:p14="http://schemas.microsoft.com/office/powerpoint/2010/main" val="250073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4609467"/>
          </a:xfrm>
        </p:spPr>
        <p:txBody>
          <a:bodyPr/>
          <a:lstStyle/>
          <a:p>
            <a:pPr marL="342900" indent="-342900" algn="l">
              <a:buFont typeface="Arial" panose="020B0604020202020204" pitchFamily="34" charset="0"/>
              <a:buChar char="•"/>
            </a:pPr>
            <a:r>
              <a:rPr lang="en-US" sz="2800" dirty="0">
                <a:solidFill>
                  <a:schemeClr val="bg1"/>
                </a:solidFill>
              </a:rPr>
              <a:t>Condition codes are set implicitly by arithmetic instructions</a:t>
            </a:r>
          </a:p>
          <a:p>
            <a:pPr marL="342900" indent="-342900" algn="l">
              <a:buFont typeface="Arial" panose="020B0604020202020204" pitchFamily="34" charset="0"/>
              <a:buChar char="•"/>
            </a:pPr>
            <a:r>
              <a:rPr lang="en-US" sz="2800" dirty="0">
                <a:solidFill>
                  <a:schemeClr val="bg1"/>
                </a:solidFill>
              </a:rPr>
              <a:t>Explicitly set by </a:t>
            </a:r>
            <a:r>
              <a:rPr lang="en-US" sz="2800" dirty="0" err="1">
                <a:solidFill>
                  <a:schemeClr val="bg1"/>
                </a:solidFill>
              </a:rPr>
              <a:t>setX</a:t>
            </a:r>
            <a:r>
              <a:rPr lang="en-US" sz="2800" dirty="0">
                <a:solidFill>
                  <a:schemeClr val="bg1"/>
                </a:solidFill>
              </a:rPr>
              <a:t> instructions or </a:t>
            </a:r>
            <a:r>
              <a:rPr lang="en-US" sz="2800" dirty="0" err="1">
                <a:solidFill>
                  <a:schemeClr val="bg1"/>
                </a:solidFill>
              </a:rPr>
              <a:t>cmp</a:t>
            </a:r>
            <a:r>
              <a:rPr lang="en-US" sz="2800" dirty="0">
                <a:solidFill>
                  <a:schemeClr val="bg1"/>
                </a:solidFill>
              </a:rPr>
              <a:t>/test instruction</a:t>
            </a:r>
          </a:p>
          <a:p>
            <a:pPr marL="342900" indent="-342900" algn="l">
              <a:buFont typeface="Arial" panose="020B0604020202020204" pitchFamily="34" charset="0"/>
              <a:buChar char="•"/>
            </a:pPr>
            <a:endParaRPr lang="en-US" sz="2800" dirty="0">
              <a:solidFill>
                <a:schemeClr val="bg1"/>
              </a:solidFill>
            </a:endParaRPr>
          </a:p>
          <a:p>
            <a:pPr marL="342900" indent="-342900" algn="l">
              <a:buFont typeface="Arial" panose="020B0604020202020204" pitchFamily="34" charset="0"/>
              <a:buChar char="•"/>
            </a:pPr>
            <a:endParaRPr lang="en-US" sz="2800" dirty="0">
              <a:solidFill>
                <a:schemeClr val="bg1"/>
              </a:solidFill>
            </a:endParaRPr>
          </a:p>
          <a:p>
            <a:pPr marL="342900" indent="-342900" algn="l">
              <a:buFont typeface="Arial" panose="020B0604020202020204" pitchFamily="34" charset="0"/>
              <a:buChar char="•"/>
            </a:pPr>
            <a:endParaRPr lang="en-US" sz="2800" dirty="0">
              <a:solidFill>
                <a:schemeClr val="bg1"/>
              </a:solidFill>
            </a:endParaRPr>
          </a:p>
          <a:p>
            <a:pPr marL="342900" indent="-342900" algn="l">
              <a:buFont typeface="Arial" panose="020B0604020202020204" pitchFamily="34" charset="0"/>
              <a:buChar char="•"/>
            </a:pPr>
            <a:r>
              <a:rPr lang="en-US" sz="2800" dirty="0">
                <a:solidFill>
                  <a:schemeClr val="bg1"/>
                </a:solidFill>
              </a:rPr>
              <a:t>Can be thought of as single bit registers </a:t>
            </a: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3C483841-947F-43BA-8EFE-FAB6CA2F82B8}"/>
              </a:ext>
            </a:extLst>
          </p:cNvPr>
          <p:cNvPicPr>
            <a:picLocks noChangeAspect="1"/>
          </p:cNvPicPr>
          <p:nvPr/>
        </p:nvPicPr>
        <p:blipFill>
          <a:blip r:embed="rId2"/>
          <a:stretch>
            <a:fillRect/>
          </a:stretch>
        </p:blipFill>
        <p:spPr>
          <a:xfrm>
            <a:off x="1676399" y="3647758"/>
            <a:ext cx="7063663" cy="1305242"/>
          </a:xfrm>
          <a:prstGeom prst="rect">
            <a:avLst/>
          </a:prstGeom>
        </p:spPr>
      </p:pic>
    </p:spTree>
    <p:extLst>
      <p:ext uri="{BB962C8B-B14F-4D97-AF65-F5344CB8AC3E}">
        <p14:creationId xmlns:p14="http://schemas.microsoft.com/office/powerpoint/2010/main" val="3802971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pic>
        <p:nvPicPr>
          <p:cNvPr id="4" name="Picture 3">
            <a:extLst>
              <a:ext uri="{FF2B5EF4-FFF2-40B4-BE49-F238E27FC236}">
                <a16:creationId xmlns:a16="http://schemas.microsoft.com/office/drawing/2014/main" id="{61B76257-EF89-45FF-B7A8-01A0A6A5AD00}"/>
              </a:ext>
            </a:extLst>
          </p:cNvPr>
          <p:cNvPicPr>
            <a:picLocks noChangeAspect="1"/>
          </p:cNvPicPr>
          <p:nvPr/>
        </p:nvPicPr>
        <p:blipFill>
          <a:blip r:embed="rId2"/>
          <a:stretch>
            <a:fillRect/>
          </a:stretch>
        </p:blipFill>
        <p:spPr>
          <a:xfrm>
            <a:off x="1301684" y="1347477"/>
            <a:ext cx="6540631" cy="4986947"/>
          </a:xfrm>
          <a:prstGeom prst="rect">
            <a:avLst/>
          </a:prstGeom>
        </p:spPr>
      </p:pic>
    </p:spTree>
    <p:extLst>
      <p:ext uri="{BB962C8B-B14F-4D97-AF65-F5344CB8AC3E}">
        <p14:creationId xmlns:p14="http://schemas.microsoft.com/office/powerpoint/2010/main" val="114156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pic>
        <p:nvPicPr>
          <p:cNvPr id="4" name="Picture 3">
            <a:extLst>
              <a:ext uri="{FF2B5EF4-FFF2-40B4-BE49-F238E27FC236}">
                <a16:creationId xmlns:a16="http://schemas.microsoft.com/office/drawing/2014/main" id="{61B76257-EF89-45FF-B7A8-01A0A6A5AD00}"/>
              </a:ext>
            </a:extLst>
          </p:cNvPr>
          <p:cNvPicPr>
            <a:picLocks noChangeAspect="1"/>
          </p:cNvPicPr>
          <p:nvPr/>
        </p:nvPicPr>
        <p:blipFill>
          <a:blip r:embed="rId2"/>
          <a:stretch>
            <a:fillRect/>
          </a:stretch>
        </p:blipFill>
        <p:spPr>
          <a:xfrm>
            <a:off x="1301684" y="1347477"/>
            <a:ext cx="6540631" cy="4986947"/>
          </a:xfrm>
          <a:prstGeom prst="rect">
            <a:avLst/>
          </a:prstGeom>
        </p:spPr>
      </p:pic>
    </p:spTree>
    <p:extLst>
      <p:ext uri="{BB962C8B-B14F-4D97-AF65-F5344CB8AC3E}">
        <p14:creationId xmlns:p14="http://schemas.microsoft.com/office/powerpoint/2010/main" val="202685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Condition codes</a:t>
            </a:r>
          </a:p>
        </p:txBody>
      </p:sp>
      <p:pic>
        <p:nvPicPr>
          <p:cNvPr id="3" name="Picture 2">
            <a:extLst>
              <a:ext uri="{FF2B5EF4-FFF2-40B4-BE49-F238E27FC236}">
                <a16:creationId xmlns:a16="http://schemas.microsoft.com/office/drawing/2014/main" id="{7C545627-C5FE-4161-A826-776D879CB0E3}"/>
              </a:ext>
            </a:extLst>
          </p:cNvPr>
          <p:cNvPicPr>
            <a:picLocks noChangeAspect="1"/>
          </p:cNvPicPr>
          <p:nvPr/>
        </p:nvPicPr>
        <p:blipFill>
          <a:blip r:embed="rId2"/>
          <a:stretch>
            <a:fillRect/>
          </a:stretch>
        </p:blipFill>
        <p:spPr>
          <a:xfrm>
            <a:off x="674016" y="1447800"/>
            <a:ext cx="7772400" cy="4317105"/>
          </a:xfrm>
          <a:prstGeom prst="rect">
            <a:avLst/>
          </a:prstGeom>
        </p:spPr>
      </p:pic>
    </p:spTree>
    <p:extLst>
      <p:ext uri="{BB962C8B-B14F-4D97-AF65-F5344CB8AC3E}">
        <p14:creationId xmlns:p14="http://schemas.microsoft.com/office/powerpoint/2010/main" val="3762345657"/>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1_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6.xml><?xml version="1.0" encoding="utf-8"?>
<a:theme xmlns:a="http://schemas.openxmlformats.org/drawingml/2006/main" name="1_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try_this</Template>
  <TotalTime>1568</TotalTime>
  <Words>500</Words>
  <Application>Microsoft Office PowerPoint</Application>
  <PresentationFormat>On-screen Show (4:3)</PresentationFormat>
  <Paragraphs>88</Paragraphs>
  <Slides>34</Slides>
  <Notes>1</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34</vt:i4>
      </vt:variant>
    </vt:vector>
  </HeadingPairs>
  <TitlesOfParts>
    <vt:vector size="44" baseType="lpstr">
      <vt:lpstr>Arial</vt:lpstr>
      <vt:lpstr>Calibri</vt:lpstr>
      <vt:lpstr>Helvetica</vt:lpstr>
      <vt:lpstr>Helvetica Regular</vt:lpstr>
      <vt:lpstr>presentation-01-dark</vt:lpstr>
      <vt:lpstr>presentation-02</vt:lpstr>
      <vt:lpstr>presentation-02-aerial</vt:lpstr>
      <vt:lpstr>1_presentation-01-dark</vt:lpstr>
      <vt:lpstr>1_presentation-02</vt:lpstr>
      <vt:lpstr>1_presentation-02-aerial</vt:lpstr>
      <vt:lpstr>CS 33 – Discussion 1A Computer System Organization</vt:lpstr>
      <vt:lpstr>Questions before we start?</vt:lpstr>
      <vt:lpstr>Logistics</vt:lpstr>
      <vt:lpstr>Agenda</vt:lpstr>
      <vt:lpstr>Agenda</vt:lpstr>
      <vt:lpstr>x86-64 Basics – Condition codes</vt:lpstr>
      <vt:lpstr>x86-64 Basics – Condition codes</vt:lpstr>
      <vt:lpstr>x86-64 Basics – Condition codes</vt:lpstr>
      <vt:lpstr>x86-64 Basics – Condition codes</vt:lpstr>
      <vt:lpstr>x86-64 Basics – Condition codes</vt:lpstr>
      <vt:lpstr>x86-64 Basics – Condition codes</vt:lpstr>
      <vt:lpstr>x86-64 Basics – Conditional Branching</vt:lpstr>
      <vt:lpstr>x86-64 Basics – Switch Statement</vt:lpstr>
      <vt:lpstr>x86-64 Basics – Switch Statement</vt:lpstr>
      <vt:lpstr>x86-64 Basics – Switch Statement</vt:lpstr>
      <vt:lpstr>x86-64 Basics – Switch Statement</vt:lpstr>
      <vt:lpstr>x86-64 Basics – Switch Statement</vt:lpstr>
      <vt:lpstr>x86-64 Basics – Structs/Data align</vt:lpstr>
      <vt:lpstr>x86-64 Basics – Structs/Data align</vt:lpstr>
      <vt:lpstr>x86-64 Basics – Structs/Data align</vt:lpstr>
      <vt:lpstr>x86-64 Basics – Structs/Data align</vt:lpstr>
      <vt:lpstr>x86-64 Basics – Structs/Data align</vt:lpstr>
      <vt:lpstr>x86-64 Basics – Calling Convention</vt:lpstr>
      <vt:lpstr>x86-64 Basics – Calling Convention</vt:lpstr>
      <vt:lpstr>x86-64 Basics – Calling Convention</vt:lpstr>
      <vt:lpstr>x86-64 Basics – Calling Convention</vt:lpstr>
      <vt:lpstr>x86-64 Basics – Calling Convention</vt:lpstr>
      <vt:lpstr>x86-64 Basics – Calling Convention</vt:lpstr>
      <vt:lpstr>x86-64 Basics – Calling Convention</vt:lpstr>
      <vt:lpstr>x86-64 Basics – Recursion</vt:lpstr>
      <vt:lpstr>x86-64 Basics – Recursion</vt:lpstr>
      <vt:lpstr>x86-64 Basics – Recursion</vt:lpstr>
      <vt:lpstr>Questions before we start worksheet?</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Atzi PP</dc:creator>
  <cp:lastModifiedBy>Atzi PP</cp:lastModifiedBy>
  <cp:revision>40</cp:revision>
  <dcterms:created xsi:type="dcterms:W3CDTF">2006-08-16T00:00:00Z</dcterms:created>
  <dcterms:modified xsi:type="dcterms:W3CDTF">2020-04-17T08:43:43Z</dcterms:modified>
</cp:coreProperties>
</file>